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69" r:id="rId3"/>
    <p:sldId id="270" r:id="rId4"/>
    <p:sldId id="259" r:id="rId5"/>
    <p:sldId id="271" r:id="rId6"/>
    <p:sldId id="261" r:id="rId7"/>
    <p:sldId id="272" r:id="rId8"/>
    <p:sldId id="274" r:id="rId9"/>
    <p:sldId id="273" r:id="rId10"/>
    <p:sldId id="265" r:id="rId11"/>
    <p:sldId id="275" r:id="rId12"/>
    <p:sldId id="267" r:id="rId13"/>
  </p:sldIdLst>
  <p:sldSz cx="14630400" cy="8229600"/>
  <p:notesSz cx="8229600" cy="14630400"/>
  <p:embeddedFontLst>
    <p:embeddedFont>
      <p:font typeface="Poppins" panose="020B0604020202020204" charset="0"/>
      <p:regular r:id="rId15"/>
    </p:embeddedFont>
    <p:embeddedFont>
      <p:font typeface="Roboto" panose="020B0604020202020204" charset="0"/>
      <p:regular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3B3D"/>
    <a:srgbClr val="61A9A5"/>
    <a:srgbClr val="FF8D28"/>
    <a:srgbClr val="EB4F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174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16619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32321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0547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5918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20692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4734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8191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92140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8E2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8E2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53B3D"/>
          </a:solidFill>
          <a:ln/>
        </p:spPr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8E2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53B3D"/>
          </a:solidFill>
          <a:ln/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8E2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53B3D"/>
          </a:solidFill>
          <a:ln/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8E2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53B3D"/>
          </a:solidFill>
          <a:ln/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8E2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53B3D"/>
          </a:solidFill>
          <a:ln/>
        </p:spPr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8E2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53B3D"/>
          </a:solidFill>
          <a:ln/>
        </p:spPr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8E2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53B3D"/>
          </a:solidFill>
          <a:ln/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8E2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53B3D"/>
          </a:solidFill>
          <a:ln/>
        </p:spPr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8E2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53B3D"/>
          </a:solidFill>
          <a:ln/>
        </p:spPr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8E2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53B3D"/>
          </a:solidFill>
          <a:ln/>
        </p:spPr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8E2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53B3D"/>
          </a:solidFill>
          <a:ln/>
        </p:spPr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8E2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53B3D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.png"/><Relationship Id="rId5" Type="http://schemas.openxmlformats.org/officeDocument/2006/relationships/image" Target="../media/image9.jp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81107" y="665523"/>
            <a:ext cx="7694295" cy="267962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7000"/>
              </a:lnSpc>
              <a:buNone/>
            </a:pPr>
            <a:r>
              <a:rPr lang="en-US" sz="5600" dirty="0">
                <a:solidFill>
                  <a:srgbClr val="A53B3D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Introduction to Strategic Planning for Scale</a:t>
            </a:r>
            <a:endParaRPr lang="en-US" sz="5600" dirty="0"/>
          </a:p>
        </p:txBody>
      </p:sp>
      <p:sp>
        <p:nvSpPr>
          <p:cNvPr id="4" name="Shape 1"/>
          <p:cNvSpPr/>
          <p:nvPr/>
        </p:nvSpPr>
        <p:spPr>
          <a:xfrm>
            <a:off x="6181107" y="3888783"/>
            <a:ext cx="466011" cy="466011"/>
          </a:xfrm>
          <a:prstGeom prst="roundRect">
            <a:avLst>
              <a:gd name="adj" fmla="val 18668"/>
            </a:avLst>
          </a:prstGeom>
          <a:solidFill>
            <a:srgbClr val="61A9A5"/>
          </a:solidFill>
          <a:ln w="30480">
            <a:solidFill>
              <a:srgbClr val="478F8B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368750" y="3966411"/>
            <a:ext cx="90726" cy="3107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dirty="0">
                <a:solidFill>
                  <a:srgbClr val="000000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1</a:t>
            </a:r>
            <a:endParaRPr lang="en-US" sz="2400" dirty="0"/>
          </a:p>
        </p:txBody>
      </p:sp>
      <p:sp>
        <p:nvSpPr>
          <p:cNvPr id="6" name="Text 3"/>
          <p:cNvSpPr/>
          <p:nvPr/>
        </p:nvSpPr>
        <p:spPr>
          <a:xfrm>
            <a:off x="6854168" y="3888783"/>
            <a:ext cx="3070622" cy="6472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000" dirty="0">
                <a:solidFill>
                  <a:srgbClr val="000000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Revising Business Models for Scalability</a:t>
            </a:r>
            <a:endParaRPr lang="en-US" sz="2000" dirty="0"/>
          </a:p>
        </p:txBody>
      </p:sp>
      <p:sp>
        <p:nvSpPr>
          <p:cNvPr id="7" name="Shape 4"/>
          <p:cNvSpPr/>
          <p:nvPr/>
        </p:nvSpPr>
        <p:spPr>
          <a:xfrm>
            <a:off x="10131839" y="3888783"/>
            <a:ext cx="466011" cy="466011"/>
          </a:xfrm>
          <a:prstGeom prst="roundRect">
            <a:avLst>
              <a:gd name="adj" fmla="val 18668"/>
            </a:avLst>
          </a:prstGeom>
          <a:solidFill>
            <a:srgbClr val="61A9A5"/>
          </a:solidFill>
          <a:ln w="30480">
            <a:solidFill>
              <a:srgbClr val="478F8B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10275905" y="3966411"/>
            <a:ext cx="177760" cy="3107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dirty="0">
                <a:solidFill>
                  <a:srgbClr val="000000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2</a:t>
            </a:r>
            <a:endParaRPr lang="en-US" sz="2400" dirty="0"/>
          </a:p>
        </p:txBody>
      </p:sp>
      <p:sp>
        <p:nvSpPr>
          <p:cNvPr id="9" name="Text 6"/>
          <p:cNvSpPr/>
          <p:nvPr/>
        </p:nvSpPr>
        <p:spPr>
          <a:xfrm>
            <a:off x="10804900" y="3888783"/>
            <a:ext cx="3070622" cy="97083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000" dirty="0">
                <a:solidFill>
                  <a:srgbClr val="000000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Market Analysis for Expansion Opportunities</a:t>
            </a:r>
            <a:endParaRPr lang="en-US" sz="2000" dirty="0"/>
          </a:p>
        </p:txBody>
      </p:sp>
      <p:sp>
        <p:nvSpPr>
          <p:cNvPr id="10" name="Text 7"/>
          <p:cNvSpPr/>
          <p:nvPr/>
        </p:nvSpPr>
        <p:spPr>
          <a:xfrm>
            <a:off x="10804900" y="4983800"/>
            <a:ext cx="3070622" cy="3314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600"/>
              </a:lnSpc>
              <a:buNone/>
            </a:pPr>
            <a:endParaRPr lang="en-US" sz="1600" dirty="0"/>
          </a:p>
        </p:txBody>
      </p:sp>
      <p:sp>
        <p:nvSpPr>
          <p:cNvPr id="11" name="Shape 8"/>
          <p:cNvSpPr/>
          <p:nvPr/>
        </p:nvSpPr>
        <p:spPr>
          <a:xfrm>
            <a:off x="6181107" y="5092822"/>
            <a:ext cx="466011" cy="466011"/>
          </a:xfrm>
          <a:prstGeom prst="roundRect">
            <a:avLst>
              <a:gd name="adj" fmla="val 18668"/>
            </a:avLst>
          </a:prstGeom>
          <a:solidFill>
            <a:srgbClr val="61A9A5"/>
          </a:solidFill>
          <a:ln w="30480">
            <a:solidFill>
              <a:srgbClr val="478F8B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6323149" y="5170451"/>
            <a:ext cx="181808" cy="3107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dirty="0">
                <a:solidFill>
                  <a:srgbClr val="000000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3</a:t>
            </a:r>
            <a:endParaRPr lang="en-US" sz="2400" dirty="0"/>
          </a:p>
        </p:txBody>
      </p:sp>
      <p:sp>
        <p:nvSpPr>
          <p:cNvPr id="13" name="Text 10"/>
          <p:cNvSpPr/>
          <p:nvPr/>
        </p:nvSpPr>
        <p:spPr>
          <a:xfrm>
            <a:off x="6854168" y="5092822"/>
            <a:ext cx="3070622" cy="6472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000" dirty="0">
                <a:solidFill>
                  <a:srgbClr val="000000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Strategic Planning for Growth Trajectories</a:t>
            </a:r>
            <a:endParaRPr lang="en-US" sz="2000" dirty="0"/>
          </a:p>
        </p:txBody>
      </p:sp>
      <p:sp>
        <p:nvSpPr>
          <p:cNvPr id="14" name="Shape 11"/>
          <p:cNvSpPr/>
          <p:nvPr/>
        </p:nvSpPr>
        <p:spPr>
          <a:xfrm>
            <a:off x="10131839" y="5092822"/>
            <a:ext cx="466011" cy="466011"/>
          </a:xfrm>
          <a:prstGeom prst="roundRect">
            <a:avLst>
              <a:gd name="adj" fmla="val 18668"/>
            </a:avLst>
          </a:prstGeom>
          <a:solidFill>
            <a:srgbClr val="61A9A5"/>
          </a:solidFill>
          <a:ln w="30480">
            <a:solidFill>
              <a:srgbClr val="478F8B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10269595" y="5170451"/>
            <a:ext cx="190500" cy="3107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dirty="0">
                <a:solidFill>
                  <a:srgbClr val="000000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4</a:t>
            </a:r>
            <a:endParaRPr lang="en-US" sz="2400" dirty="0"/>
          </a:p>
        </p:txBody>
      </p:sp>
      <p:sp>
        <p:nvSpPr>
          <p:cNvPr id="16" name="Text 13"/>
          <p:cNvSpPr/>
          <p:nvPr/>
        </p:nvSpPr>
        <p:spPr>
          <a:xfrm>
            <a:off x="10804900" y="5092822"/>
            <a:ext cx="2589014" cy="3236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000" dirty="0">
                <a:solidFill>
                  <a:srgbClr val="000000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Scale vs. Sale</a:t>
            </a:r>
            <a:endParaRPr lang="en-US" sz="2000" dirty="0"/>
          </a:p>
        </p:txBody>
      </p:sp>
      <p:sp>
        <p:nvSpPr>
          <p:cNvPr id="17" name="Text 14"/>
          <p:cNvSpPr/>
          <p:nvPr/>
        </p:nvSpPr>
        <p:spPr>
          <a:xfrm>
            <a:off x="10804900" y="6203119"/>
            <a:ext cx="3070622" cy="3314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600"/>
              </a:lnSpc>
              <a:buNone/>
            </a:pPr>
            <a:endParaRPr lang="en-US" sz="1600" dirty="0"/>
          </a:p>
        </p:txBody>
      </p:sp>
      <p:sp>
        <p:nvSpPr>
          <p:cNvPr id="18" name="Shape 15"/>
          <p:cNvSpPr/>
          <p:nvPr/>
        </p:nvSpPr>
        <p:spPr>
          <a:xfrm>
            <a:off x="6181107" y="6312141"/>
            <a:ext cx="466011" cy="466011"/>
          </a:xfrm>
          <a:prstGeom prst="roundRect">
            <a:avLst>
              <a:gd name="adj" fmla="val 18668"/>
            </a:avLst>
          </a:prstGeom>
          <a:solidFill>
            <a:srgbClr val="61A9A5"/>
          </a:solidFill>
          <a:ln w="30480">
            <a:solidFill>
              <a:srgbClr val="478F8B"/>
            </a:solidFill>
            <a:prstDash val="solid"/>
          </a:ln>
        </p:spPr>
      </p:sp>
      <p:sp>
        <p:nvSpPr>
          <p:cNvPr id="19" name="Text 16"/>
          <p:cNvSpPr/>
          <p:nvPr/>
        </p:nvSpPr>
        <p:spPr>
          <a:xfrm>
            <a:off x="6318267" y="6389770"/>
            <a:ext cx="191691" cy="3107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dirty="0">
                <a:solidFill>
                  <a:srgbClr val="000000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5</a:t>
            </a:r>
            <a:endParaRPr lang="en-US" sz="2400" dirty="0"/>
          </a:p>
        </p:txBody>
      </p:sp>
      <p:sp>
        <p:nvSpPr>
          <p:cNvPr id="20" name="Text 17"/>
          <p:cNvSpPr/>
          <p:nvPr/>
        </p:nvSpPr>
        <p:spPr>
          <a:xfrm>
            <a:off x="6854168" y="6312141"/>
            <a:ext cx="4347567" cy="3236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000" dirty="0">
                <a:solidFill>
                  <a:srgbClr val="000000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Understanding the Business Cycle</a:t>
            </a:r>
            <a:endParaRPr lang="en-US" sz="2000" dirty="0"/>
          </a:p>
        </p:txBody>
      </p:sp>
      <p:sp>
        <p:nvSpPr>
          <p:cNvPr id="21" name="Text 18"/>
          <p:cNvSpPr/>
          <p:nvPr/>
        </p:nvSpPr>
        <p:spPr>
          <a:xfrm>
            <a:off x="6854168" y="7422438"/>
            <a:ext cx="7021235" cy="3314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600"/>
              </a:lnSpc>
              <a:buNone/>
            </a:pPr>
            <a:endParaRPr lang="en-US" sz="1600" dirty="0"/>
          </a:p>
        </p:txBody>
      </p:sp>
      <p:grpSp>
        <p:nvGrpSpPr>
          <p:cNvPr id="27" name="Group 26"/>
          <p:cNvGrpSpPr/>
          <p:nvPr/>
        </p:nvGrpSpPr>
        <p:grpSpPr>
          <a:xfrm>
            <a:off x="0" y="0"/>
            <a:ext cx="14630400" cy="747910"/>
            <a:chOff x="0" y="-35440"/>
            <a:chExt cx="14630400" cy="747910"/>
          </a:xfrm>
        </p:grpSpPr>
        <p:pic>
          <p:nvPicPr>
            <p:cNvPr id="28" name="Image 1" descr="preencoded.pn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434060" y="228600"/>
              <a:ext cx="967740" cy="48387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grpSp>
          <p:nvGrpSpPr>
            <p:cNvPr id="29" name="Group 28"/>
            <p:cNvGrpSpPr/>
            <p:nvPr/>
          </p:nvGrpSpPr>
          <p:grpSpPr>
            <a:xfrm>
              <a:off x="0" y="-35440"/>
              <a:ext cx="14630400" cy="209595"/>
              <a:chOff x="0" y="-35440"/>
              <a:chExt cx="14630400" cy="209595"/>
            </a:xfrm>
          </p:grpSpPr>
          <p:sp>
            <p:nvSpPr>
              <p:cNvPr id="30" name="Rectangle 29"/>
              <p:cNvSpPr/>
              <p:nvPr/>
            </p:nvSpPr>
            <p:spPr>
              <a:xfrm>
                <a:off x="0" y="-35438"/>
                <a:ext cx="4873752" cy="20959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" name="Rectangle 30"/>
              <p:cNvSpPr/>
              <p:nvPr/>
            </p:nvSpPr>
            <p:spPr>
              <a:xfrm>
                <a:off x="4873752" y="-35439"/>
                <a:ext cx="4882896" cy="209593"/>
              </a:xfrm>
              <a:prstGeom prst="rect">
                <a:avLst/>
              </a:prstGeom>
              <a:solidFill>
                <a:srgbClr val="FF8D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" name="Rectangle 31"/>
              <p:cNvSpPr/>
              <p:nvPr/>
            </p:nvSpPr>
            <p:spPr>
              <a:xfrm>
                <a:off x="9756648" y="-35440"/>
                <a:ext cx="4873752" cy="209593"/>
              </a:xfrm>
              <a:prstGeom prst="rect">
                <a:avLst/>
              </a:prstGeom>
              <a:solidFill>
                <a:srgbClr val="EB4F3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83523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4497586"/>
            <a:ext cx="9608582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solidFill>
                  <a:srgbClr val="F2F2F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What is a Scalable Business Model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790" y="5801678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6AA8A4"/>
          </a:solidFill>
          <a:ln w="38100">
            <a:solidFill>
              <a:srgbClr val="508E8A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999173" y="5886688"/>
            <a:ext cx="99417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000000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1</a:t>
            </a:r>
            <a:endParaRPr lang="en-US" sz="2650" dirty="0"/>
          </a:p>
        </p:txBody>
      </p:sp>
      <p:sp>
        <p:nvSpPr>
          <p:cNvPr id="6" name="Text 3"/>
          <p:cNvSpPr/>
          <p:nvPr/>
        </p:nvSpPr>
        <p:spPr>
          <a:xfrm>
            <a:off x="1530906" y="5801678"/>
            <a:ext cx="5484971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Definition of a scalable business model</a:t>
            </a:r>
            <a:endParaRPr lang="en-US" sz="2200" dirty="0"/>
          </a:p>
        </p:txBody>
      </p:sp>
      <p:sp>
        <p:nvSpPr>
          <p:cNvPr id="7" name="Shape 4"/>
          <p:cNvSpPr/>
          <p:nvPr/>
        </p:nvSpPr>
        <p:spPr>
          <a:xfrm>
            <a:off x="7428667" y="5801678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6AA8A4"/>
          </a:solidFill>
          <a:ln w="38100">
            <a:solidFill>
              <a:srgbClr val="508E8A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7586424" y="5886688"/>
            <a:ext cx="194667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000000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2</a:t>
            </a:r>
            <a:endParaRPr lang="en-US" sz="2650" dirty="0"/>
          </a:p>
        </p:txBody>
      </p:sp>
      <p:sp>
        <p:nvSpPr>
          <p:cNvPr id="9" name="Text 6"/>
          <p:cNvSpPr/>
          <p:nvPr/>
        </p:nvSpPr>
        <p:spPr>
          <a:xfrm>
            <a:off x="8165783" y="5801678"/>
            <a:ext cx="5670947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Focus on growth without increasing costs</a:t>
            </a:r>
            <a:endParaRPr lang="en-US" sz="2200" dirty="0"/>
          </a:p>
        </p:txBody>
      </p:sp>
      <p:grpSp>
        <p:nvGrpSpPr>
          <p:cNvPr id="10" name="Group 9"/>
          <p:cNvGrpSpPr/>
          <p:nvPr/>
        </p:nvGrpSpPr>
        <p:grpSpPr>
          <a:xfrm>
            <a:off x="0" y="0"/>
            <a:ext cx="14630400" cy="747910"/>
            <a:chOff x="0" y="-35440"/>
            <a:chExt cx="14630400" cy="747910"/>
          </a:xfrm>
        </p:grpSpPr>
        <p:pic>
          <p:nvPicPr>
            <p:cNvPr id="11" name="Image 1" descr="preencoded.pn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434060" y="228600"/>
              <a:ext cx="967740" cy="48387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grpSp>
          <p:nvGrpSpPr>
            <p:cNvPr id="12" name="Group 11"/>
            <p:cNvGrpSpPr/>
            <p:nvPr/>
          </p:nvGrpSpPr>
          <p:grpSpPr>
            <a:xfrm>
              <a:off x="0" y="-35440"/>
              <a:ext cx="14630400" cy="209595"/>
              <a:chOff x="0" y="-35440"/>
              <a:chExt cx="14630400" cy="209595"/>
            </a:xfrm>
          </p:grpSpPr>
          <p:sp>
            <p:nvSpPr>
              <p:cNvPr id="13" name="Rectangle 12"/>
              <p:cNvSpPr/>
              <p:nvPr/>
            </p:nvSpPr>
            <p:spPr>
              <a:xfrm>
                <a:off x="0" y="-35438"/>
                <a:ext cx="4873752" cy="20959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4873752" y="-35439"/>
                <a:ext cx="4882896" cy="209593"/>
              </a:xfrm>
              <a:prstGeom prst="rect">
                <a:avLst/>
              </a:prstGeom>
              <a:solidFill>
                <a:srgbClr val="FF8D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9756648" y="-35440"/>
                <a:ext cx="4873752" cy="209593"/>
              </a:xfrm>
              <a:prstGeom prst="rect">
                <a:avLst/>
              </a:prstGeom>
              <a:solidFill>
                <a:srgbClr val="EB4F3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356130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204079"/>
            <a:ext cx="9608582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solidFill>
                  <a:srgbClr val="F2F2F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What is a Scalable Business Model</a:t>
            </a:r>
            <a:endParaRPr lang="en-US" sz="44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2253020"/>
            <a:ext cx="4120753" cy="2546747"/>
          </a:xfrm>
          <a:prstGeom prst="rect">
            <a:avLst/>
          </a:prstGeom>
          <a:ln w="38100">
            <a:solidFill>
              <a:srgbClr val="FF8D28"/>
            </a:solidFill>
          </a:ln>
        </p:spPr>
      </p:pic>
      <p:sp>
        <p:nvSpPr>
          <p:cNvPr id="4" name="Text 1"/>
          <p:cNvSpPr/>
          <p:nvPr/>
        </p:nvSpPr>
        <p:spPr>
          <a:xfrm>
            <a:off x="793790" y="5083254"/>
            <a:ext cx="333339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Streamlined Operations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793790" y="5573673"/>
            <a:ext cx="4120753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Scalable businesses have well-defined, repeatable processes that can be easily replicated for expansion, ensuring rapid growth without complexity.</a:t>
            </a:r>
            <a:endParaRPr lang="en-US" sz="17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54704" y="2253020"/>
            <a:ext cx="4120872" cy="2546866"/>
          </a:xfrm>
          <a:prstGeom prst="rect">
            <a:avLst/>
          </a:prstGeom>
          <a:ln w="38100">
            <a:solidFill>
              <a:srgbClr val="FF8D28"/>
            </a:solidFill>
          </a:ln>
        </p:spPr>
      </p:pic>
      <p:sp>
        <p:nvSpPr>
          <p:cNvPr id="7" name="Text 3"/>
          <p:cNvSpPr/>
          <p:nvPr/>
        </p:nvSpPr>
        <p:spPr>
          <a:xfrm>
            <a:off x="5254704" y="5083373"/>
            <a:ext cx="325564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Leveraging Technology</a:t>
            </a:r>
            <a:endParaRPr lang="en-US" sz="2200" dirty="0"/>
          </a:p>
        </p:txBody>
      </p:sp>
      <p:sp>
        <p:nvSpPr>
          <p:cNvPr id="8" name="Text 4"/>
          <p:cNvSpPr/>
          <p:nvPr/>
        </p:nvSpPr>
        <p:spPr>
          <a:xfrm>
            <a:off x="5254704" y="5573792"/>
            <a:ext cx="4120872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Harnessing technology like automation and cloud computing enables efficient scaling, allowing businesses to adapt to changing needs.</a:t>
            </a:r>
            <a:endParaRPr lang="en-US" sz="17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15738" y="2253020"/>
            <a:ext cx="4120753" cy="2546747"/>
          </a:xfrm>
          <a:prstGeom prst="rect">
            <a:avLst/>
          </a:prstGeom>
          <a:ln w="38100">
            <a:solidFill>
              <a:srgbClr val="FF8D28"/>
            </a:solidFill>
          </a:ln>
        </p:spPr>
      </p:pic>
      <p:sp>
        <p:nvSpPr>
          <p:cNvPr id="10" name="Text 5"/>
          <p:cNvSpPr/>
          <p:nvPr/>
        </p:nvSpPr>
        <p:spPr>
          <a:xfrm>
            <a:off x="9715738" y="5083254"/>
            <a:ext cx="3087410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Flexible Cost Structure</a:t>
            </a:r>
            <a:endParaRPr lang="en-US" sz="2200" dirty="0"/>
          </a:p>
        </p:txBody>
      </p:sp>
      <p:sp>
        <p:nvSpPr>
          <p:cNvPr id="11" name="Text 6"/>
          <p:cNvSpPr/>
          <p:nvPr/>
        </p:nvSpPr>
        <p:spPr>
          <a:xfrm>
            <a:off x="9715738" y="5573673"/>
            <a:ext cx="4120753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Scalable models prioritize low fixed costs and high variable costs, driving profitability as revenue grows.</a:t>
            </a:r>
            <a:endParaRPr lang="en-US" sz="1750" dirty="0"/>
          </a:p>
        </p:txBody>
      </p:sp>
      <p:grpSp>
        <p:nvGrpSpPr>
          <p:cNvPr id="19" name="Group 18"/>
          <p:cNvGrpSpPr/>
          <p:nvPr/>
        </p:nvGrpSpPr>
        <p:grpSpPr>
          <a:xfrm>
            <a:off x="0" y="0"/>
            <a:ext cx="14630400" cy="747910"/>
            <a:chOff x="0" y="-35440"/>
            <a:chExt cx="14630400" cy="747910"/>
          </a:xfrm>
        </p:grpSpPr>
        <p:pic>
          <p:nvPicPr>
            <p:cNvPr id="20" name="Image 1" descr="preencoded.png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3434060" y="228600"/>
              <a:ext cx="967740" cy="48387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grpSp>
          <p:nvGrpSpPr>
            <p:cNvPr id="21" name="Group 20"/>
            <p:cNvGrpSpPr/>
            <p:nvPr/>
          </p:nvGrpSpPr>
          <p:grpSpPr>
            <a:xfrm>
              <a:off x="0" y="-35440"/>
              <a:ext cx="14630400" cy="209595"/>
              <a:chOff x="0" y="-35440"/>
              <a:chExt cx="14630400" cy="209595"/>
            </a:xfrm>
          </p:grpSpPr>
          <p:sp>
            <p:nvSpPr>
              <p:cNvPr id="22" name="Rectangle 21"/>
              <p:cNvSpPr/>
              <p:nvPr/>
            </p:nvSpPr>
            <p:spPr>
              <a:xfrm>
                <a:off x="0" y="-35438"/>
                <a:ext cx="4873752" cy="20959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" name="Rectangle 22"/>
              <p:cNvSpPr/>
              <p:nvPr/>
            </p:nvSpPr>
            <p:spPr>
              <a:xfrm>
                <a:off x="4873752" y="-35439"/>
                <a:ext cx="4882896" cy="209593"/>
              </a:xfrm>
              <a:prstGeom prst="rect">
                <a:avLst/>
              </a:prstGeom>
              <a:solidFill>
                <a:srgbClr val="FF8D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9756648" y="-35440"/>
                <a:ext cx="4873752" cy="209593"/>
              </a:xfrm>
              <a:prstGeom prst="rect">
                <a:avLst/>
              </a:prstGeom>
              <a:solidFill>
                <a:srgbClr val="EB4F3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2905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6280190" y="1509355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solidFill>
                  <a:srgbClr val="F2F2F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Key Elements of a Scalable Business Model</a:t>
            </a:r>
            <a:endParaRPr lang="en-US" sz="44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0190" y="3267075"/>
            <a:ext cx="566976" cy="56697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280190" y="4060865"/>
            <a:ext cx="3608070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Importance of standardized processes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6280190" y="4905613"/>
            <a:ext cx="3608070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Standardized processes are crucial for creating a scalable business model. They provide a foundation for consistent operations and growth.</a:t>
            </a:r>
            <a:endParaRPr lang="en-US" sz="17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28421" y="3267075"/>
            <a:ext cx="566976" cy="56697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0228421" y="406086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Benefits</a:t>
            </a:r>
            <a:endParaRPr lang="en-US" sz="2200" dirty="0"/>
          </a:p>
        </p:txBody>
      </p:sp>
      <p:sp>
        <p:nvSpPr>
          <p:cNvPr id="9" name="Text 4"/>
          <p:cNvSpPr/>
          <p:nvPr/>
        </p:nvSpPr>
        <p:spPr>
          <a:xfrm>
            <a:off x="10591324" y="4551283"/>
            <a:ext cx="3245287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Consistency</a:t>
            </a:r>
            <a:endParaRPr lang="en-US" sz="1750" dirty="0"/>
          </a:p>
        </p:txBody>
      </p:sp>
      <p:sp>
        <p:nvSpPr>
          <p:cNvPr id="10" name="Text 5"/>
          <p:cNvSpPr/>
          <p:nvPr/>
        </p:nvSpPr>
        <p:spPr>
          <a:xfrm>
            <a:off x="10591324" y="4993481"/>
            <a:ext cx="3245287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Reduced errors</a:t>
            </a:r>
            <a:endParaRPr lang="en-US" sz="1750" dirty="0"/>
          </a:p>
        </p:txBody>
      </p:sp>
      <p:sp>
        <p:nvSpPr>
          <p:cNvPr id="11" name="Text 6"/>
          <p:cNvSpPr/>
          <p:nvPr/>
        </p:nvSpPr>
        <p:spPr>
          <a:xfrm>
            <a:off x="10591324" y="5435679"/>
            <a:ext cx="3245287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Lower training costs</a:t>
            </a:r>
            <a:endParaRPr lang="en-US" sz="1750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grpSp>
        <p:nvGrpSpPr>
          <p:cNvPr id="24" name="Group 23"/>
          <p:cNvGrpSpPr/>
          <p:nvPr/>
        </p:nvGrpSpPr>
        <p:grpSpPr>
          <a:xfrm>
            <a:off x="0" y="0"/>
            <a:ext cx="14630400" cy="747910"/>
            <a:chOff x="0" y="-35440"/>
            <a:chExt cx="14630400" cy="747910"/>
          </a:xfrm>
        </p:grpSpPr>
        <p:pic>
          <p:nvPicPr>
            <p:cNvPr id="25" name="Image 1" descr="preencoded.png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3434060" y="228600"/>
              <a:ext cx="967740" cy="48387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grpSp>
          <p:nvGrpSpPr>
            <p:cNvPr id="26" name="Group 25"/>
            <p:cNvGrpSpPr/>
            <p:nvPr/>
          </p:nvGrpSpPr>
          <p:grpSpPr>
            <a:xfrm>
              <a:off x="0" y="-35440"/>
              <a:ext cx="14630400" cy="209595"/>
              <a:chOff x="0" y="-35440"/>
              <a:chExt cx="14630400" cy="209595"/>
            </a:xfrm>
          </p:grpSpPr>
          <p:sp>
            <p:nvSpPr>
              <p:cNvPr id="27" name="Rectangle 26"/>
              <p:cNvSpPr/>
              <p:nvPr/>
            </p:nvSpPr>
            <p:spPr>
              <a:xfrm>
                <a:off x="0" y="-35438"/>
                <a:ext cx="4873752" cy="20959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8" name="Rectangle 27"/>
              <p:cNvSpPr/>
              <p:nvPr/>
            </p:nvSpPr>
            <p:spPr>
              <a:xfrm>
                <a:off x="4873752" y="-35439"/>
                <a:ext cx="4882896" cy="209593"/>
              </a:xfrm>
              <a:prstGeom prst="rect">
                <a:avLst/>
              </a:prstGeom>
              <a:solidFill>
                <a:srgbClr val="FF8D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9" name="Rectangle 28"/>
              <p:cNvSpPr/>
              <p:nvPr/>
            </p:nvSpPr>
            <p:spPr>
              <a:xfrm>
                <a:off x="9756648" y="-35440"/>
                <a:ext cx="4873752" cy="209593"/>
              </a:xfrm>
              <a:prstGeom prst="rect">
                <a:avLst/>
              </a:prstGeom>
              <a:solidFill>
                <a:srgbClr val="EB4F3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483406"/>
            <a:ext cx="11941731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solidFill>
                  <a:srgbClr val="F2F2F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Key Elements of a Scalable Business Model</a:t>
            </a:r>
            <a:endParaRPr lang="en-US" sz="4450" dirty="0"/>
          </a:p>
        </p:txBody>
      </p:sp>
      <p:sp>
        <p:nvSpPr>
          <p:cNvPr id="3" name="Shape 1"/>
          <p:cNvSpPr/>
          <p:nvPr/>
        </p:nvSpPr>
        <p:spPr>
          <a:xfrm>
            <a:off x="793790" y="3645813"/>
            <a:ext cx="4196358" cy="2100382"/>
          </a:xfrm>
          <a:prstGeom prst="roundRect">
            <a:avLst>
              <a:gd name="adj" fmla="val 4536"/>
            </a:avLst>
          </a:prstGeom>
          <a:solidFill>
            <a:schemeClr val="bg1"/>
          </a:solidFill>
          <a:ln w="38100">
            <a:solidFill>
              <a:srgbClr val="FF8D28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1058704" y="3910727"/>
            <a:ext cx="3666530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EB4F30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Technology integration for efficiency</a:t>
            </a:r>
            <a:endParaRPr lang="en-US" sz="2200" dirty="0">
              <a:solidFill>
                <a:srgbClr val="EB4F30"/>
              </a:solidFill>
            </a:endParaRPr>
          </a:p>
        </p:txBody>
      </p:sp>
      <p:sp>
        <p:nvSpPr>
          <p:cNvPr id="5" name="Text 3"/>
          <p:cNvSpPr/>
          <p:nvPr/>
        </p:nvSpPr>
        <p:spPr>
          <a:xfrm>
            <a:off x="1058704" y="4755475"/>
            <a:ext cx="3020927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Technology integration for efficiency</a:t>
            </a:r>
            <a:endParaRPr lang="en-US" sz="1750" dirty="0"/>
          </a:p>
        </p:txBody>
      </p:sp>
      <p:sp>
        <p:nvSpPr>
          <p:cNvPr id="6" name="Shape 4"/>
          <p:cNvSpPr/>
          <p:nvPr/>
        </p:nvSpPr>
        <p:spPr>
          <a:xfrm>
            <a:off x="5216962" y="3645813"/>
            <a:ext cx="4196358" cy="2100382"/>
          </a:xfrm>
          <a:prstGeom prst="roundRect">
            <a:avLst>
              <a:gd name="adj" fmla="val 4536"/>
            </a:avLst>
          </a:prstGeom>
          <a:solidFill>
            <a:schemeClr val="bg1"/>
          </a:solidFill>
          <a:ln w="38100">
            <a:solidFill>
              <a:srgbClr val="FF8D28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5481876" y="3910727"/>
            <a:ext cx="3666530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EB4F30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Flexible cost structures for scalable growth</a:t>
            </a:r>
            <a:endParaRPr lang="en-US" sz="2200" dirty="0">
              <a:solidFill>
                <a:srgbClr val="EB4F30"/>
              </a:solidFill>
            </a:endParaRPr>
          </a:p>
        </p:txBody>
      </p:sp>
      <p:sp>
        <p:nvSpPr>
          <p:cNvPr id="8" name="Text 6"/>
          <p:cNvSpPr/>
          <p:nvPr/>
        </p:nvSpPr>
        <p:spPr>
          <a:xfrm>
            <a:off x="5481876" y="4755475"/>
            <a:ext cx="3666530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Flexible cost structures for scalable growth</a:t>
            </a:r>
            <a:endParaRPr lang="en-US" sz="1750" dirty="0"/>
          </a:p>
        </p:txBody>
      </p:sp>
      <p:sp>
        <p:nvSpPr>
          <p:cNvPr id="9" name="Shape 7"/>
          <p:cNvSpPr/>
          <p:nvPr/>
        </p:nvSpPr>
        <p:spPr>
          <a:xfrm>
            <a:off x="9640133" y="3645813"/>
            <a:ext cx="4196358" cy="2100382"/>
          </a:xfrm>
          <a:prstGeom prst="roundRect">
            <a:avLst>
              <a:gd name="adj" fmla="val 4536"/>
            </a:avLst>
          </a:prstGeom>
          <a:solidFill>
            <a:schemeClr val="bg1"/>
          </a:solidFill>
          <a:ln w="38100">
            <a:solidFill>
              <a:srgbClr val="FF8D28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9905048" y="3910727"/>
            <a:ext cx="3666530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EB4F30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Outsourcing for flexibility and focus</a:t>
            </a:r>
            <a:endParaRPr lang="en-US" sz="2200" dirty="0">
              <a:solidFill>
                <a:srgbClr val="EB4F30"/>
              </a:solidFill>
            </a:endParaRPr>
          </a:p>
        </p:txBody>
      </p:sp>
      <p:sp>
        <p:nvSpPr>
          <p:cNvPr id="11" name="Text 9"/>
          <p:cNvSpPr/>
          <p:nvPr/>
        </p:nvSpPr>
        <p:spPr>
          <a:xfrm>
            <a:off x="9905048" y="4755475"/>
            <a:ext cx="3666530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Outsourcing for flexibility and focus</a:t>
            </a:r>
            <a:endParaRPr lang="en-US" sz="1750" dirty="0"/>
          </a:p>
        </p:txBody>
      </p:sp>
      <p:pic>
        <p:nvPicPr>
          <p:cNvPr id="1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34060" y="228600"/>
            <a:ext cx="967740" cy="483870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0" y="0"/>
            <a:ext cx="14630400" cy="747910"/>
            <a:chOff x="0" y="-35440"/>
            <a:chExt cx="14630400" cy="747910"/>
          </a:xfrm>
        </p:grpSpPr>
        <p:pic>
          <p:nvPicPr>
            <p:cNvPr id="14" name="Image 1" descr="preencoded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3434060" y="228600"/>
              <a:ext cx="967740" cy="48387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grpSp>
          <p:nvGrpSpPr>
            <p:cNvPr id="15" name="Group 14"/>
            <p:cNvGrpSpPr/>
            <p:nvPr/>
          </p:nvGrpSpPr>
          <p:grpSpPr>
            <a:xfrm>
              <a:off x="0" y="-35440"/>
              <a:ext cx="14630400" cy="209595"/>
              <a:chOff x="0" y="-35440"/>
              <a:chExt cx="14630400" cy="209595"/>
            </a:xfrm>
          </p:grpSpPr>
          <p:sp>
            <p:nvSpPr>
              <p:cNvPr id="16" name="Rectangle 15"/>
              <p:cNvSpPr/>
              <p:nvPr/>
            </p:nvSpPr>
            <p:spPr>
              <a:xfrm>
                <a:off x="0" y="-35438"/>
                <a:ext cx="4873752" cy="20959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/>
              <p:cNvSpPr/>
              <p:nvPr/>
            </p:nvSpPr>
            <p:spPr>
              <a:xfrm>
                <a:off x="4873752" y="-35439"/>
                <a:ext cx="4882896" cy="209593"/>
              </a:xfrm>
              <a:prstGeom prst="rect">
                <a:avLst/>
              </a:prstGeom>
              <a:solidFill>
                <a:srgbClr val="FF8D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/>
              <p:cNvSpPr/>
              <p:nvPr/>
            </p:nvSpPr>
            <p:spPr>
              <a:xfrm>
                <a:off x="9756648" y="-35440"/>
                <a:ext cx="4873752" cy="209593"/>
              </a:xfrm>
              <a:prstGeom prst="rect">
                <a:avLst/>
              </a:prstGeom>
              <a:solidFill>
                <a:srgbClr val="EB4F3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768599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873752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536731" y="668774"/>
            <a:ext cx="7826931" cy="11758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4600"/>
              </a:lnSpc>
              <a:buNone/>
            </a:pPr>
            <a:r>
              <a:rPr lang="en-US" sz="3700" dirty="0">
                <a:solidFill>
                  <a:srgbClr val="A53B3D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Case Study: Starbucks' Initial Model</a:t>
            </a:r>
            <a:endParaRPr lang="en-US" sz="3700" dirty="0">
              <a:solidFill>
                <a:srgbClr val="A53B3D"/>
              </a:solidFill>
            </a:endParaRPr>
          </a:p>
        </p:txBody>
      </p:sp>
      <p:sp>
        <p:nvSpPr>
          <p:cNvPr id="4" name="Shape 1"/>
          <p:cNvSpPr/>
          <p:nvPr/>
        </p:nvSpPr>
        <p:spPr>
          <a:xfrm>
            <a:off x="5796049" y="2126813"/>
            <a:ext cx="45720" cy="5434013"/>
          </a:xfrm>
          <a:prstGeom prst="roundRect">
            <a:avLst>
              <a:gd name="adj" fmla="val 172849"/>
            </a:avLst>
          </a:prstGeom>
          <a:solidFill>
            <a:srgbClr val="FFFFFF">
              <a:alpha val="24000"/>
            </a:srgbClr>
          </a:solidFill>
          <a:ln/>
        </p:spPr>
      </p:sp>
      <p:sp>
        <p:nvSpPr>
          <p:cNvPr id="5" name="Shape 2"/>
          <p:cNvSpPr/>
          <p:nvPr/>
        </p:nvSpPr>
        <p:spPr>
          <a:xfrm>
            <a:off x="5984822" y="2527102"/>
            <a:ext cx="658535" cy="45720"/>
          </a:xfrm>
          <a:prstGeom prst="roundRect">
            <a:avLst>
              <a:gd name="adj" fmla="val 172849"/>
            </a:avLst>
          </a:prstGeom>
          <a:solidFill>
            <a:srgbClr val="508E8A"/>
          </a:solidFill>
          <a:ln/>
        </p:spPr>
      </p:sp>
      <p:sp>
        <p:nvSpPr>
          <p:cNvPr id="6" name="Shape 3"/>
          <p:cNvSpPr/>
          <p:nvPr/>
        </p:nvSpPr>
        <p:spPr>
          <a:xfrm>
            <a:off x="5607275" y="2338387"/>
            <a:ext cx="423267" cy="423267"/>
          </a:xfrm>
          <a:prstGeom prst="roundRect">
            <a:avLst>
              <a:gd name="adj" fmla="val 18671"/>
            </a:avLst>
          </a:prstGeom>
          <a:solidFill>
            <a:srgbClr val="6AA8A4"/>
          </a:solidFill>
          <a:ln w="30480">
            <a:solidFill>
              <a:srgbClr val="508E8A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5777654" y="2408873"/>
            <a:ext cx="82391" cy="2822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1</a:t>
            </a:r>
            <a:endParaRPr lang="en-US" sz="2200" dirty="0"/>
          </a:p>
        </p:txBody>
      </p:sp>
      <p:sp>
        <p:nvSpPr>
          <p:cNvPr id="8" name="Text 5"/>
          <p:cNvSpPr/>
          <p:nvPr/>
        </p:nvSpPr>
        <p:spPr>
          <a:xfrm>
            <a:off x="6853681" y="2314932"/>
            <a:ext cx="3687008" cy="2938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A53B3D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Starbucks' Initial Business Model</a:t>
            </a:r>
            <a:endParaRPr lang="en-US" sz="1850" dirty="0">
              <a:solidFill>
                <a:srgbClr val="A53B3D"/>
              </a:solidFill>
            </a:endParaRPr>
          </a:p>
        </p:txBody>
      </p:sp>
      <p:sp>
        <p:nvSpPr>
          <p:cNvPr id="9" name="Text 6"/>
          <p:cNvSpPr/>
          <p:nvPr/>
        </p:nvSpPr>
        <p:spPr>
          <a:xfrm>
            <a:off x="6853681" y="2721650"/>
            <a:ext cx="6509980" cy="90297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dirty="0">
                <a:solidFill>
                  <a:srgbClr val="61A9A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Starbucks' initial business model focused on providing high-quality coffee and a unique café experience. The company started as a single store in Seattle, emphasizing premium coffee beans and a cozy atmosphere.</a:t>
            </a:r>
            <a:endParaRPr lang="en-US" sz="1450" dirty="0">
              <a:solidFill>
                <a:srgbClr val="61A9A5"/>
              </a:solidFill>
            </a:endParaRPr>
          </a:p>
        </p:txBody>
      </p:sp>
      <p:sp>
        <p:nvSpPr>
          <p:cNvPr id="10" name="Shape 7"/>
          <p:cNvSpPr/>
          <p:nvPr/>
        </p:nvSpPr>
        <p:spPr>
          <a:xfrm>
            <a:off x="5984822" y="4401145"/>
            <a:ext cx="658535" cy="45720"/>
          </a:xfrm>
          <a:prstGeom prst="roundRect">
            <a:avLst>
              <a:gd name="adj" fmla="val 172849"/>
            </a:avLst>
          </a:prstGeom>
          <a:solidFill>
            <a:srgbClr val="508E8A"/>
          </a:solidFill>
          <a:ln/>
        </p:spPr>
      </p:sp>
      <p:sp>
        <p:nvSpPr>
          <p:cNvPr id="11" name="Shape 8"/>
          <p:cNvSpPr/>
          <p:nvPr/>
        </p:nvSpPr>
        <p:spPr>
          <a:xfrm>
            <a:off x="5607275" y="4212431"/>
            <a:ext cx="423267" cy="423267"/>
          </a:xfrm>
          <a:prstGeom prst="roundRect">
            <a:avLst>
              <a:gd name="adj" fmla="val 18671"/>
            </a:avLst>
          </a:prstGeom>
          <a:solidFill>
            <a:srgbClr val="6AA8A4"/>
          </a:solidFill>
          <a:ln w="30480">
            <a:solidFill>
              <a:srgbClr val="508E8A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5738125" y="4282916"/>
            <a:ext cx="161449" cy="2822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2</a:t>
            </a:r>
            <a:endParaRPr lang="en-US" sz="2200" dirty="0"/>
          </a:p>
        </p:txBody>
      </p:sp>
      <p:sp>
        <p:nvSpPr>
          <p:cNvPr id="13" name="Text 10"/>
          <p:cNvSpPr/>
          <p:nvPr/>
        </p:nvSpPr>
        <p:spPr>
          <a:xfrm>
            <a:off x="6853681" y="4188976"/>
            <a:ext cx="3214330" cy="2938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A53B3D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Early Growth and Expansion</a:t>
            </a:r>
            <a:endParaRPr lang="en-US" sz="1850" dirty="0">
              <a:solidFill>
                <a:srgbClr val="A53B3D"/>
              </a:solidFill>
            </a:endParaRPr>
          </a:p>
        </p:txBody>
      </p:sp>
      <p:sp>
        <p:nvSpPr>
          <p:cNvPr id="14" name="Text 11"/>
          <p:cNvSpPr/>
          <p:nvPr/>
        </p:nvSpPr>
        <p:spPr>
          <a:xfrm>
            <a:off x="6853681" y="4595693"/>
            <a:ext cx="6509980" cy="90297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dirty="0">
                <a:solidFill>
                  <a:srgbClr val="61A9A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As Starbucks gained popularity, it began to expand to more locations. However, this growth highlighted the need for a more scalable approach to maintain consistency across stores.</a:t>
            </a:r>
            <a:endParaRPr lang="en-US" sz="1450" dirty="0">
              <a:solidFill>
                <a:srgbClr val="61A9A5"/>
              </a:solidFill>
            </a:endParaRPr>
          </a:p>
        </p:txBody>
      </p:sp>
      <p:sp>
        <p:nvSpPr>
          <p:cNvPr id="15" name="Shape 12"/>
          <p:cNvSpPr/>
          <p:nvPr/>
        </p:nvSpPr>
        <p:spPr>
          <a:xfrm>
            <a:off x="5984822" y="6275189"/>
            <a:ext cx="658535" cy="45720"/>
          </a:xfrm>
          <a:prstGeom prst="roundRect">
            <a:avLst>
              <a:gd name="adj" fmla="val 172849"/>
            </a:avLst>
          </a:prstGeom>
          <a:solidFill>
            <a:srgbClr val="508E8A"/>
          </a:solidFill>
          <a:ln/>
        </p:spPr>
      </p:sp>
      <p:sp>
        <p:nvSpPr>
          <p:cNvPr id="16" name="Shape 13"/>
          <p:cNvSpPr/>
          <p:nvPr/>
        </p:nvSpPr>
        <p:spPr>
          <a:xfrm>
            <a:off x="5607275" y="6086475"/>
            <a:ext cx="423267" cy="423267"/>
          </a:xfrm>
          <a:prstGeom prst="roundRect">
            <a:avLst>
              <a:gd name="adj" fmla="val 18671"/>
            </a:avLst>
          </a:prstGeom>
          <a:solidFill>
            <a:srgbClr val="6AA8A4"/>
          </a:solidFill>
          <a:ln w="30480">
            <a:solidFill>
              <a:srgbClr val="508E8A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5736339" y="6156960"/>
            <a:ext cx="165021" cy="28229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3</a:t>
            </a:r>
            <a:endParaRPr lang="en-US" sz="2200" dirty="0"/>
          </a:p>
        </p:txBody>
      </p:sp>
      <p:sp>
        <p:nvSpPr>
          <p:cNvPr id="18" name="Text 15"/>
          <p:cNvSpPr/>
          <p:nvPr/>
        </p:nvSpPr>
        <p:spPr>
          <a:xfrm>
            <a:off x="6853681" y="6063020"/>
            <a:ext cx="4286131" cy="2938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dirty="0">
                <a:solidFill>
                  <a:srgbClr val="A53B3D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Realization of the Need for Scalability</a:t>
            </a:r>
            <a:endParaRPr lang="en-US" sz="1850" dirty="0">
              <a:solidFill>
                <a:srgbClr val="A53B3D"/>
              </a:solidFill>
            </a:endParaRPr>
          </a:p>
        </p:txBody>
      </p:sp>
      <p:sp>
        <p:nvSpPr>
          <p:cNvPr id="19" name="Text 16"/>
          <p:cNvSpPr/>
          <p:nvPr/>
        </p:nvSpPr>
        <p:spPr>
          <a:xfrm>
            <a:off x="6853681" y="6469737"/>
            <a:ext cx="6509980" cy="90297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dirty="0">
                <a:solidFill>
                  <a:srgbClr val="61A9A5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Starbucks recognized that to achieve widespread success, they needed to develop a business model that could be easily replicated across different locations while maintaining the quality and experience that made them popular.</a:t>
            </a:r>
            <a:endParaRPr lang="en-US" sz="1450" dirty="0">
              <a:solidFill>
                <a:srgbClr val="61A9A5"/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0" y="0"/>
            <a:ext cx="14630400" cy="747910"/>
            <a:chOff x="0" y="-35440"/>
            <a:chExt cx="14630400" cy="747910"/>
          </a:xfrm>
        </p:grpSpPr>
        <p:pic>
          <p:nvPicPr>
            <p:cNvPr id="22" name="Image 1" descr="preencoded.pn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434060" y="228600"/>
              <a:ext cx="967740" cy="48387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grpSp>
          <p:nvGrpSpPr>
            <p:cNvPr id="23" name="Group 22"/>
            <p:cNvGrpSpPr/>
            <p:nvPr/>
          </p:nvGrpSpPr>
          <p:grpSpPr>
            <a:xfrm>
              <a:off x="0" y="-35440"/>
              <a:ext cx="14630400" cy="209595"/>
              <a:chOff x="0" y="-35440"/>
              <a:chExt cx="14630400" cy="209595"/>
            </a:xfrm>
          </p:grpSpPr>
          <p:sp>
            <p:nvSpPr>
              <p:cNvPr id="24" name="Rectangle 23"/>
              <p:cNvSpPr/>
              <p:nvPr/>
            </p:nvSpPr>
            <p:spPr>
              <a:xfrm>
                <a:off x="0" y="-35438"/>
                <a:ext cx="4873752" cy="20959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4873752" y="-35439"/>
                <a:ext cx="4882896" cy="209593"/>
              </a:xfrm>
              <a:prstGeom prst="rect">
                <a:avLst/>
              </a:prstGeom>
              <a:solidFill>
                <a:srgbClr val="FF8D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" name="Rectangle 25"/>
              <p:cNvSpPr/>
              <p:nvPr/>
            </p:nvSpPr>
            <p:spPr>
              <a:xfrm>
                <a:off x="9756648" y="-35440"/>
                <a:ext cx="4873752" cy="209593"/>
              </a:xfrm>
              <a:prstGeom prst="rect">
                <a:avLst/>
              </a:prstGeom>
              <a:solidFill>
                <a:srgbClr val="EB4F3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763667" y="650915"/>
            <a:ext cx="7616666" cy="136374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350"/>
              </a:lnSpc>
              <a:buNone/>
            </a:pPr>
            <a:r>
              <a:rPr lang="en-US" sz="4250" dirty="0">
                <a:solidFill>
                  <a:srgbClr val="F2F2F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Case Study Part 1: Starbucks' Scalable Model</a:t>
            </a:r>
            <a:endParaRPr lang="en-US" sz="42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667" y="2341840"/>
            <a:ext cx="1090970" cy="1745575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181820" y="2559963"/>
            <a:ext cx="2727365" cy="3408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Standardization</a:t>
            </a:r>
            <a:endParaRPr lang="en-US" sz="2100" dirty="0"/>
          </a:p>
        </p:txBody>
      </p:sp>
      <p:sp>
        <p:nvSpPr>
          <p:cNvPr id="6" name="Text 2"/>
          <p:cNvSpPr/>
          <p:nvPr/>
        </p:nvSpPr>
        <p:spPr>
          <a:xfrm>
            <a:off x="2181820" y="3031688"/>
            <a:ext cx="6198513" cy="3490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Standardization of recipes and store layouts</a:t>
            </a:r>
            <a:endParaRPr lang="en-US" sz="17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3667" y="4087416"/>
            <a:ext cx="1090970" cy="1745575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2181820" y="4305538"/>
            <a:ext cx="2727365" cy="3408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Consistency</a:t>
            </a:r>
            <a:endParaRPr lang="en-US" sz="2100" dirty="0"/>
          </a:p>
        </p:txBody>
      </p:sp>
      <p:sp>
        <p:nvSpPr>
          <p:cNvPr id="9" name="Text 4"/>
          <p:cNvSpPr/>
          <p:nvPr/>
        </p:nvSpPr>
        <p:spPr>
          <a:xfrm>
            <a:off x="2181820" y="4777264"/>
            <a:ext cx="6198513" cy="3490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Consistent customer experience</a:t>
            </a:r>
            <a:endParaRPr lang="en-US" sz="17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3667" y="5832991"/>
            <a:ext cx="1090970" cy="1745575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2181820" y="6051113"/>
            <a:ext cx="2727365" cy="3408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Efficiency</a:t>
            </a:r>
            <a:endParaRPr lang="en-US" sz="2100" dirty="0"/>
          </a:p>
        </p:txBody>
      </p:sp>
      <p:sp>
        <p:nvSpPr>
          <p:cNvPr id="12" name="Text 6"/>
          <p:cNvSpPr/>
          <p:nvPr/>
        </p:nvSpPr>
        <p:spPr>
          <a:xfrm>
            <a:off x="2181820" y="6522839"/>
            <a:ext cx="6198513" cy="3490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Reduced training costs and maintained quality</a:t>
            </a:r>
            <a:endParaRPr lang="en-US" sz="1700" dirty="0"/>
          </a:p>
        </p:txBody>
      </p:sp>
      <p:pic>
        <p:nvPicPr>
          <p:cNvPr id="13" name="Image 0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0" y="0"/>
            <a:ext cx="14630400" cy="747910"/>
            <a:chOff x="0" y="-35440"/>
            <a:chExt cx="14630400" cy="747910"/>
          </a:xfrm>
        </p:grpSpPr>
        <p:pic>
          <p:nvPicPr>
            <p:cNvPr id="15" name="Image 1" descr="preencoded.png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3434060" y="228600"/>
              <a:ext cx="967740" cy="48387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grpSp>
          <p:nvGrpSpPr>
            <p:cNvPr id="16" name="Group 15"/>
            <p:cNvGrpSpPr/>
            <p:nvPr/>
          </p:nvGrpSpPr>
          <p:grpSpPr>
            <a:xfrm>
              <a:off x="0" y="-35440"/>
              <a:ext cx="14630400" cy="209595"/>
              <a:chOff x="0" y="-35440"/>
              <a:chExt cx="14630400" cy="209595"/>
            </a:xfrm>
          </p:grpSpPr>
          <p:sp>
            <p:nvSpPr>
              <p:cNvPr id="17" name="Rectangle 16"/>
              <p:cNvSpPr/>
              <p:nvPr/>
            </p:nvSpPr>
            <p:spPr>
              <a:xfrm>
                <a:off x="0" y="-35438"/>
                <a:ext cx="4873752" cy="20959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/>
              <p:cNvSpPr/>
              <p:nvPr/>
            </p:nvSpPr>
            <p:spPr>
              <a:xfrm>
                <a:off x="4873752" y="-35439"/>
                <a:ext cx="4882896" cy="209593"/>
              </a:xfrm>
              <a:prstGeom prst="rect">
                <a:avLst/>
              </a:prstGeom>
              <a:solidFill>
                <a:srgbClr val="FF8D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Rectangle 18"/>
              <p:cNvSpPr/>
              <p:nvPr/>
            </p:nvSpPr>
            <p:spPr>
              <a:xfrm>
                <a:off x="9756648" y="-35440"/>
                <a:ext cx="4873752" cy="209593"/>
              </a:xfrm>
              <a:prstGeom prst="rect">
                <a:avLst/>
              </a:prstGeom>
              <a:solidFill>
                <a:srgbClr val="EB4F3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9255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3138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52343" y="512564"/>
            <a:ext cx="7839313" cy="17473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4550"/>
              </a:lnSpc>
              <a:buNone/>
            </a:pPr>
            <a:r>
              <a:rPr lang="en-US" sz="3650" dirty="0">
                <a:solidFill>
                  <a:srgbClr val="F2F2F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Case Study Part 2: Leveraging Technology and Flexible Costs at Starbucks</a:t>
            </a:r>
            <a:endParaRPr lang="en-US" sz="36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472" y="2914259"/>
            <a:ext cx="864959" cy="864959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52342" y="3965551"/>
            <a:ext cx="2330172" cy="2912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2800" b="1" dirty="0" smtClean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Introduction of the Mobile </a:t>
            </a:r>
            <a:r>
              <a:rPr lang="en-US" sz="2800" b="1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App</a:t>
            </a:r>
            <a:endParaRPr lang="en-US" sz="2800" b="1" dirty="0"/>
          </a:p>
        </p:txBody>
      </p:sp>
      <p:sp>
        <p:nvSpPr>
          <p:cNvPr id="6" name="Text 2"/>
          <p:cNvSpPr/>
          <p:nvPr/>
        </p:nvSpPr>
        <p:spPr>
          <a:xfrm>
            <a:off x="652343" y="4368576"/>
            <a:ext cx="3959850" cy="1007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dirty="0">
                <a:solidFill>
                  <a:srgbClr val="FFFFFF"/>
                </a:solidFill>
                <a:latin typeface="Roboto" panose="020B0604020202020204" charset="0"/>
                <a:ea typeface="Roboto" panose="020B0604020202020204" charset="0"/>
                <a:cs typeface="Poppins" panose="020B0604020202020204" charset="0"/>
              </a:rPr>
              <a:t>Mobile app for enhanced customer </a:t>
            </a:r>
            <a:endParaRPr lang="en-US" dirty="0" smtClean="0">
              <a:solidFill>
                <a:srgbClr val="FFFFFF"/>
              </a:solidFill>
              <a:latin typeface="Roboto" panose="020B0604020202020204" charset="0"/>
              <a:ea typeface="Roboto" panose="020B0604020202020204" charset="0"/>
              <a:cs typeface="Poppins" panose="020B0604020202020204" charset="0"/>
            </a:endParaRPr>
          </a:p>
          <a:p>
            <a:pPr marL="0" indent="0" algn="l">
              <a:lnSpc>
                <a:spcPts val="2300"/>
              </a:lnSpc>
              <a:buNone/>
            </a:pPr>
            <a:r>
              <a:rPr lang="en-US" dirty="0" smtClean="0">
                <a:solidFill>
                  <a:srgbClr val="FFFFFF"/>
                </a:solidFill>
                <a:latin typeface="Roboto" panose="020B0604020202020204" charset="0"/>
                <a:ea typeface="Roboto" panose="020B0604020202020204" charset="0"/>
                <a:cs typeface="Poppins" panose="020B0604020202020204" charset="0"/>
              </a:rPr>
              <a:t>engagement while increasing efficiency </a:t>
            </a:r>
          </a:p>
          <a:p>
            <a:pPr marL="0" indent="0" algn="l">
              <a:lnSpc>
                <a:spcPts val="2300"/>
              </a:lnSpc>
              <a:buNone/>
            </a:pPr>
            <a:r>
              <a:rPr lang="en-US" dirty="0" smtClean="0">
                <a:solidFill>
                  <a:srgbClr val="FFFFFF"/>
                </a:solidFill>
                <a:latin typeface="Roboto" panose="020B0604020202020204" charset="0"/>
                <a:ea typeface="Roboto" panose="020B0604020202020204" charset="0"/>
                <a:cs typeface="Poppins" panose="020B0604020202020204" charset="0"/>
              </a:rPr>
              <a:t>and reducing labor costs</a:t>
            </a:r>
            <a:endParaRPr lang="en-US" dirty="0">
              <a:latin typeface="Roboto" panose="020B0604020202020204" charset="0"/>
              <a:ea typeface="Roboto" panose="020B0604020202020204" charset="0"/>
              <a:cs typeface="Poppins" panose="020B060402020202020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0" y="0"/>
            <a:ext cx="14630400" cy="747910"/>
            <a:chOff x="0" y="-35440"/>
            <a:chExt cx="14630400" cy="747910"/>
          </a:xfrm>
        </p:grpSpPr>
        <p:pic>
          <p:nvPicPr>
            <p:cNvPr id="14" name="Image 1" descr="preencoded.png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434060" y="228600"/>
              <a:ext cx="967740" cy="48387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grpSp>
          <p:nvGrpSpPr>
            <p:cNvPr id="15" name="Group 14"/>
            <p:cNvGrpSpPr/>
            <p:nvPr/>
          </p:nvGrpSpPr>
          <p:grpSpPr>
            <a:xfrm>
              <a:off x="0" y="-35440"/>
              <a:ext cx="14630400" cy="209595"/>
              <a:chOff x="0" y="-35440"/>
              <a:chExt cx="14630400" cy="209595"/>
            </a:xfrm>
          </p:grpSpPr>
          <p:sp>
            <p:nvSpPr>
              <p:cNvPr id="16" name="Rectangle 15"/>
              <p:cNvSpPr/>
              <p:nvPr/>
            </p:nvSpPr>
            <p:spPr>
              <a:xfrm>
                <a:off x="0" y="-35438"/>
                <a:ext cx="4873752" cy="20959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/>
              <p:cNvSpPr/>
              <p:nvPr/>
            </p:nvSpPr>
            <p:spPr>
              <a:xfrm>
                <a:off x="4873752" y="-35439"/>
                <a:ext cx="4882896" cy="209593"/>
              </a:xfrm>
              <a:prstGeom prst="rect">
                <a:avLst/>
              </a:prstGeom>
              <a:solidFill>
                <a:srgbClr val="FF8D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/>
              <p:cNvSpPr/>
              <p:nvPr/>
            </p:nvSpPr>
            <p:spPr>
              <a:xfrm>
                <a:off x="9756648" y="-35440"/>
                <a:ext cx="4873752" cy="209593"/>
              </a:xfrm>
              <a:prstGeom prst="rect">
                <a:avLst/>
              </a:prstGeom>
              <a:solidFill>
                <a:srgbClr val="EB4F3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03648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163479"/>
            <a:ext cx="7556421" cy="28351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solidFill>
                  <a:srgbClr val="F2F2F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Case Study Part 2: Leveraging Technology and Flexible Costs at Starbucks</a:t>
            </a:r>
            <a:endParaRPr lang="en-US" sz="44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4338757"/>
            <a:ext cx="566976" cy="56697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93790" y="5132546"/>
            <a:ext cx="303811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Flexible Store Formats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1156692" y="5622965"/>
            <a:ext cx="3245168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Drive-thrus</a:t>
            </a:r>
            <a:endParaRPr lang="en-US" sz="1750" dirty="0"/>
          </a:p>
        </p:txBody>
      </p:sp>
      <p:sp>
        <p:nvSpPr>
          <p:cNvPr id="7" name="Text 3"/>
          <p:cNvSpPr/>
          <p:nvPr/>
        </p:nvSpPr>
        <p:spPr>
          <a:xfrm>
            <a:off x="1156692" y="6065163"/>
            <a:ext cx="3245168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Express stores</a:t>
            </a:r>
            <a:endParaRPr lang="en-US" sz="175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42021" y="4338757"/>
            <a:ext cx="566976" cy="566976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4742021" y="5132546"/>
            <a:ext cx="3608189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Adapting to Diverse Market Needs</a:t>
            </a:r>
            <a:endParaRPr lang="en-US" sz="2200" dirty="0"/>
          </a:p>
        </p:txBody>
      </p:sp>
      <p:sp>
        <p:nvSpPr>
          <p:cNvPr id="10" name="Text 5"/>
          <p:cNvSpPr/>
          <p:nvPr/>
        </p:nvSpPr>
        <p:spPr>
          <a:xfrm>
            <a:off x="4742021" y="5977295"/>
            <a:ext cx="360818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Starbucks adapts its store formats to meet the needs of different markets and locations.</a:t>
            </a:r>
            <a:endParaRPr lang="en-US" sz="1750" dirty="0"/>
          </a:p>
        </p:txBody>
      </p:sp>
      <p:grpSp>
        <p:nvGrpSpPr>
          <p:cNvPr id="11" name="Group 10"/>
          <p:cNvGrpSpPr/>
          <p:nvPr/>
        </p:nvGrpSpPr>
        <p:grpSpPr>
          <a:xfrm>
            <a:off x="0" y="1967"/>
            <a:ext cx="14630400" cy="747910"/>
            <a:chOff x="0" y="-35440"/>
            <a:chExt cx="14630400" cy="747910"/>
          </a:xfrm>
        </p:grpSpPr>
        <p:pic>
          <p:nvPicPr>
            <p:cNvPr id="12" name="Image 1" descr="preencoded.png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3434060" y="228600"/>
              <a:ext cx="967740" cy="48387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grpSp>
          <p:nvGrpSpPr>
            <p:cNvPr id="13" name="Group 12"/>
            <p:cNvGrpSpPr/>
            <p:nvPr/>
          </p:nvGrpSpPr>
          <p:grpSpPr>
            <a:xfrm>
              <a:off x="0" y="-35440"/>
              <a:ext cx="14630400" cy="209595"/>
              <a:chOff x="0" y="-35440"/>
              <a:chExt cx="14630400" cy="209595"/>
            </a:xfrm>
          </p:grpSpPr>
          <p:sp>
            <p:nvSpPr>
              <p:cNvPr id="14" name="Rectangle 13"/>
              <p:cNvSpPr/>
              <p:nvPr/>
            </p:nvSpPr>
            <p:spPr>
              <a:xfrm>
                <a:off x="0" y="-35438"/>
                <a:ext cx="4873752" cy="20959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4873752" y="-35439"/>
                <a:ext cx="4882896" cy="209593"/>
              </a:xfrm>
              <a:prstGeom prst="rect">
                <a:avLst/>
              </a:prstGeom>
              <a:solidFill>
                <a:srgbClr val="FF8D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/>
              <p:cNvSpPr/>
              <p:nvPr/>
            </p:nvSpPr>
            <p:spPr>
              <a:xfrm>
                <a:off x="9756648" y="-35440"/>
                <a:ext cx="4873752" cy="209593"/>
              </a:xfrm>
              <a:prstGeom prst="rect">
                <a:avLst/>
              </a:prstGeom>
              <a:solidFill>
                <a:srgbClr val="EB4F3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88870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75442" y="531971"/>
            <a:ext cx="11858030" cy="60317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4700"/>
              </a:lnSpc>
              <a:buNone/>
            </a:pPr>
            <a:r>
              <a:rPr lang="en-US" sz="3750" dirty="0">
                <a:solidFill>
                  <a:srgbClr val="F2F2F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Steps to Revise Your Business Model for Scalability</a:t>
            </a:r>
            <a:endParaRPr lang="en-US" sz="37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442" y="1521143"/>
            <a:ext cx="965002" cy="154412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929884" y="1714143"/>
            <a:ext cx="3390424" cy="3014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Assessing the current model</a:t>
            </a:r>
            <a:endParaRPr lang="en-US" sz="1850" dirty="0"/>
          </a:p>
        </p:txBody>
      </p:sp>
      <p:sp>
        <p:nvSpPr>
          <p:cNvPr id="5" name="Text 2"/>
          <p:cNvSpPr/>
          <p:nvPr/>
        </p:nvSpPr>
        <p:spPr>
          <a:xfrm>
            <a:off x="1929884" y="2131338"/>
            <a:ext cx="12025074" cy="3087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Conduct a SWOT analysis to evaluate your business model's current state</a:t>
            </a:r>
            <a:endParaRPr lang="en-US" sz="150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5442" y="3065264"/>
            <a:ext cx="965002" cy="1544122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929884" y="3258264"/>
            <a:ext cx="2959894" cy="3014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Understanding strengths</a:t>
            </a:r>
            <a:endParaRPr lang="en-US" sz="1850" dirty="0"/>
          </a:p>
        </p:txBody>
      </p:sp>
      <p:sp>
        <p:nvSpPr>
          <p:cNvPr id="8" name="Text 4"/>
          <p:cNvSpPr/>
          <p:nvPr/>
        </p:nvSpPr>
        <p:spPr>
          <a:xfrm>
            <a:off x="1929884" y="3675459"/>
            <a:ext cx="12025074" cy="3087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Identify and analyze the strengths of your current business model</a:t>
            </a:r>
            <a:endParaRPr lang="en-US" sz="150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5442" y="4609386"/>
            <a:ext cx="965002" cy="1544122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1929884" y="4802386"/>
            <a:ext cx="2955488" cy="3014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Recognizing weaknesses</a:t>
            </a:r>
            <a:endParaRPr lang="en-US" sz="1850" dirty="0"/>
          </a:p>
        </p:txBody>
      </p:sp>
      <p:sp>
        <p:nvSpPr>
          <p:cNvPr id="11" name="Text 6"/>
          <p:cNvSpPr/>
          <p:nvPr/>
        </p:nvSpPr>
        <p:spPr>
          <a:xfrm>
            <a:off x="1929884" y="5219581"/>
            <a:ext cx="12025074" cy="3087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Pinpoint and assess the weaknesses in your existing business model</a:t>
            </a:r>
            <a:endParaRPr lang="en-US" sz="150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5442" y="6153507"/>
            <a:ext cx="965002" cy="1544122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1929884" y="6346508"/>
            <a:ext cx="3535204" cy="3014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Importance of understanding</a:t>
            </a:r>
            <a:endParaRPr lang="en-US" sz="1850" dirty="0"/>
          </a:p>
        </p:txBody>
      </p:sp>
      <p:sp>
        <p:nvSpPr>
          <p:cNvPr id="14" name="Text 8"/>
          <p:cNvSpPr/>
          <p:nvPr/>
        </p:nvSpPr>
        <p:spPr>
          <a:xfrm>
            <a:off x="1929884" y="6763703"/>
            <a:ext cx="12025074" cy="3087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Recognize the critical role of understanding both strengths and weaknesses in revising your business model for scalability</a:t>
            </a:r>
            <a:endParaRPr lang="en-US" sz="1500" dirty="0"/>
          </a:p>
        </p:txBody>
      </p:sp>
      <p:pic>
        <p:nvPicPr>
          <p:cNvPr id="15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434060" y="228600"/>
            <a:ext cx="967740" cy="483870"/>
          </a:xfrm>
          <a:prstGeom prst="rect">
            <a:avLst/>
          </a:prstGeom>
        </p:spPr>
      </p:pic>
      <p:grpSp>
        <p:nvGrpSpPr>
          <p:cNvPr id="16" name="Group 15"/>
          <p:cNvGrpSpPr/>
          <p:nvPr/>
        </p:nvGrpSpPr>
        <p:grpSpPr>
          <a:xfrm>
            <a:off x="0" y="-6520"/>
            <a:ext cx="14630400" cy="747910"/>
            <a:chOff x="0" y="-35440"/>
            <a:chExt cx="14630400" cy="747910"/>
          </a:xfrm>
        </p:grpSpPr>
        <p:pic>
          <p:nvPicPr>
            <p:cNvPr id="17" name="Image 1" descr="preencoded.png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3434060" y="228600"/>
              <a:ext cx="967740" cy="48387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grpSp>
          <p:nvGrpSpPr>
            <p:cNvPr id="18" name="Group 17"/>
            <p:cNvGrpSpPr/>
            <p:nvPr/>
          </p:nvGrpSpPr>
          <p:grpSpPr>
            <a:xfrm>
              <a:off x="0" y="-35440"/>
              <a:ext cx="14630400" cy="209595"/>
              <a:chOff x="0" y="-35440"/>
              <a:chExt cx="14630400" cy="209595"/>
            </a:xfrm>
          </p:grpSpPr>
          <p:sp>
            <p:nvSpPr>
              <p:cNvPr id="19" name="Rectangle 18"/>
              <p:cNvSpPr/>
              <p:nvPr/>
            </p:nvSpPr>
            <p:spPr>
              <a:xfrm>
                <a:off x="0" y="-35438"/>
                <a:ext cx="4873752" cy="20959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Rectangle 19"/>
              <p:cNvSpPr/>
              <p:nvPr/>
            </p:nvSpPr>
            <p:spPr>
              <a:xfrm>
                <a:off x="4873752" y="-35439"/>
                <a:ext cx="4882896" cy="209593"/>
              </a:xfrm>
              <a:prstGeom prst="rect">
                <a:avLst/>
              </a:prstGeom>
              <a:solidFill>
                <a:srgbClr val="FF8D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Rectangle 20"/>
              <p:cNvSpPr/>
              <p:nvPr/>
            </p:nvSpPr>
            <p:spPr>
              <a:xfrm>
                <a:off x="9756648" y="-35440"/>
                <a:ext cx="4873752" cy="209593"/>
              </a:xfrm>
              <a:prstGeom prst="rect">
                <a:avLst/>
              </a:prstGeom>
              <a:solidFill>
                <a:srgbClr val="EB4F3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08633" y="890945"/>
            <a:ext cx="7699534" cy="12896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050"/>
              </a:lnSpc>
              <a:buNone/>
            </a:pPr>
            <a:r>
              <a:rPr lang="en-US" sz="4050" dirty="0">
                <a:solidFill>
                  <a:srgbClr val="F2F2F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Steps to Revise Your Business Model for Scalability</a:t>
            </a:r>
            <a:endParaRPr lang="en-US" sz="4050" dirty="0"/>
          </a:p>
        </p:txBody>
      </p:sp>
      <p:sp>
        <p:nvSpPr>
          <p:cNvPr id="4" name="Shape 1"/>
          <p:cNvSpPr/>
          <p:nvPr/>
        </p:nvSpPr>
        <p:spPr>
          <a:xfrm>
            <a:off x="6208633" y="2722364"/>
            <a:ext cx="464344" cy="464344"/>
          </a:xfrm>
          <a:prstGeom prst="roundRect">
            <a:avLst>
              <a:gd name="adj" fmla="val 18667"/>
            </a:avLst>
          </a:prstGeom>
          <a:solidFill>
            <a:srgbClr val="6AA8A4"/>
          </a:solidFill>
          <a:ln w="30480">
            <a:solidFill>
              <a:srgbClr val="508E8A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395561" y="2799755"/>
            <a:ext cx="90368" cy="3095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dirty="0">
                <a:solidFill>
                  <a:srgbClr val="000000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1</a:t>
            </a:r>
            <a:endParaRPr lang="en-US" sz="2400" dirty="0"/>
          </a:p>
        </p:txBody>
      </p:sp>
      <p:sp>
        <p:nvSpPr>
          <p:cNvPr id="6" name="Text 3"/>
          <p:cNvSpPr/>
          <p:nvPr/>
        </p:nvSpPr>
        <p:spPr>
          <a:xfrm>
            <a:off x="6879312" y="2722364"/>
            <a:ext cx="3075980" cy="64484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00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Identify scalable components</a:t>
            </a:r>
            <a:endParaRPr lang="en-US" sz="2000" dirty="0"/>
          </a:p>
        </p:txBody>
      </p:sp>
      <p:sp>
        <p:nvSpPr>
          <p:cNvPr id="7" name="Text 4"/>
          <p:cNvSpPr/>
          <p:nvPr/>
        </p:nvSpPr>
        <p:spPr>
          <a:xfrm>
            <a:off x="6879312" y="3491032"/>
            <a:ext cx="3075980" cy="132016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6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Identify scalable components in your business model to focus on areas with the most potential for growth.</a:t>
            </a:r>
            <a:endParaRPr lang="en-US" sz="1600" dirty="0"/>
          </a:p>
        </p:txBody>
      </p:sp>
      <p:sp>
        <p:nvSpPr>
          <p:cNvPr id="8" name="Shape 5"/>
          <p:cNvSpPr/>
          <p:nvPr/>
        </p:nvSpPr>
        <p:spPr>
          <a:xfrm>
            <a:off x="10161627" y="2722364"/>
            <a:ext cx="464344" cy="464344"/>
          </a:xfrm>
          <a:prstGeom prst="roundRect">
            <a:avLst>
              <a:gd name="adj" fmla="val 18667"/>
            </a:avLst>
          </a:prstGeom>
          <a:solidFill>
            <a:srgbClr val="6AA8A4"/>
          </a:solidFill>
          <a:ln w="30480">
            <a:solidFill>
              <a:srgbClr val="508E8A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10305217" y="2799755"/>
            <a:ext cx="177046" cy="3095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dirty="0">
                <a:solidFill>
                  <a:srgbClr val="000000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2</a:t>
            </a:r>
            <a:endParaRPr lang="en-US" sz="2400" dirty="0"/>
          </a:p>
        </p:txBody>
      </p:sp>
      <p:sp>
        <p:nvSpPr>
          <p:cNvPr id="10" name="Text 7"/>
          <p:cNvSpPr/>
          <p:nvPr/>
        </p:nvSpPr>
        <p:spPr>
          <a:xfrm>
            <a:off x="10832306" y="2722364"/>
            <a:ext cx="2680573" cy="3224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00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Integrate technology</a:t>
            </a:r>
            <a:endParaRPr lang="en-US" sz="2000" dirty="0"/>
          </a:p>
        </p:txBody>
      </p:sp>
      <p:sp>
        <p:nvSpPr>
          <p:cNvPr id="11" name="Text 8"/>
          <p:cNvSpPr/>
          <p:nvPr/>
        </p:nvSpPr>
        <p:spPr>
          <a:xfrm>
            <a:off x="10832306" y="3168610"/>
            <a:ext cx="3075980" cy="132016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6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Integrate technology into your business processes to improve efficiency and enable rapid expansion.</a:t>
            </a:r>
            <a:endParaRPr lang="en-US" sz="1600" dirty="0"/>
          </a:p>
        </p:txBody>
      </p:sp>
      <p:sp>
        <p:nvSpPr>
          <p:cNvPr id="12" name="Shape 9"/>
          <p:cNvSpPr/>
          <p:nvPr/>
        </p:nvSpPr>
        <p:spPr>
          <a:xfrm>
            <a:off x="6208633" y="5249704"/>
            <a:ext cx="464344" cy="464344"/>
          </a:xfrm>
          <a:prstGeom prst="roundRect">
            <a:avLst>
              <a:gd name="adj" fmla="val 18667"/>
            </a:avLst>
          </a:prstGeom>
          <a:solidFill>
            <a:srgbClr val="6AA8A4"/>
          </a:solidFill>
          <a:ln w="30480">
            <a:solidFill>
              <a:srgbClr val="508E8A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6350198" y="5327094"/>
            <a:ext cx="181094" cy="3095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dirty="0">
                <a:solidFill>
                  <a:srgbClr val="000000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3</a:t>
            </a:r>
            <a:endParaRPr lang="en-US" sz="2400" dirty="0"/>
          </a:p>
        </p:txBody>
      </p:sp>
      <p:sp>
        <p:nvSpPr>
          <p:cNvPr id="14" name="Text 11"/>
          <p:cNvSpPr/>
          <p:nvPr/>
        </p:nvSpPr>
        <p:spPr>
          <a:xfrm>
            <a:off x="6879312" y="5249704"/>
            <a:ext cx="3075980" cy="64484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00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Develop a flexible cost structure</a:t>
            </a:r>
            <a:endParaRPr lang="en-US" sz="2000" dirty="0"/>
          </a:p>
        </p:txBody>
      </p:sp>
      <p:sp>
        <p:nvSpPr>
          <p:cNvPr id="15" name="Text 12"/>
          <p:cNvSpPr/>
          <p:nvPr/>
        </p:nvSpPr>
        <p:spPr>
          <a:xfrm>
            <a:off x="6879312" y="6018371"/>
            <a:ext cx="3075980" cy="132016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6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Develop a flexible cost structure that can adapt to changing market conditions and business needs.</a:t>
            </a:r>
            <a:endParaRPr lang="en-US" sz="1600" dirty="0"/>
          </a:p>
        </p:txBody>
      </p:sp>
      <p:sp>
        <p:nvSpPr>
          <p:cNvPr id="16" name="Shape 13"/>
          <p:cNvSpPr/>
          <p:nvPr/>
        </p:nvSpPr>
        <p:spPr>
          <a:xfrm>
            <a:off x="10161627" y="5249704"/>
            <a:ext cx="464344" cy="464344"/>
          </a:xfrm>
          <a:prstGeom prst="roundRect">
            <a:avLst>
              <a:gd name="adj" fmla="val 18667"/>
            </a:avLst>
          </a:prstGeom>
          <a:solidFill>
            <a:srgbClr val="6AA8A4"/>
          </a:solidFill>
          <a:ln w="30480">
            <a:solidFill>
              <a:srgbClr val="508E8A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10298906" y="5327094"/>
            <a:ext cx="189786" cy="3095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dirty="0">
                <a:solidFill>
                  <a:srgbClr val="000000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4</a:t>
            </a:r>
            <a:endParaRPr lang="en-US" sz="2400" dirty="0"/>
          </a:p>
        </p:txBody>
      </p:sp>
      <p:sp>
        <p:nvSpPr>
          <p:cNvPr id="18" name="Text 15"/>
          <p:cNvSpPr/>
          <p:nvPr/>
        </p:nvSpPr>
        <p:spPr>
          <a:xfrm>
            <a:off x="10832306" y="5249704"/>
            <a:ext cx="3075980" cy="64484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000" dirty="0">
                <a:solidFill>
                  <a:srgbClr val="FFFFFF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Pilot and iterate strategies</a:t>
            </a:r>
            <a:endParaRPr lang="en-US" sz="2000" dirty="0"/>
          </a:p>
        </p:txBody>
      </p:sp>
      <p:sp>
        <p:nvSpPr>
          <p:cNvPr id="19" name="Text 16"/>
          <p:cNvSpPr/>
          <p:nvPr/>
        </p:nvSpPr>
        <p:spPr>
          <a:xfrm>
            <a:off x="10832306" y="6018371"/>
            <a:ext cx="3075980" cy="9901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6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Pilot and iterate strategies to test and refine your scalable business model before full implementation.</a:t>
            </a:r>
            <a:endParaRPr lang="en-US" sz="1600" dirty="0"/>
          </a:p>
        </p:txBody>
      </p:sp>
      <p:pic>
        <p:nvPicPr>
          <p:cNvPr id="2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34060" y="228600"/>
            <a:ext cx="967740" cy="483870"/>
          </a:xfrm>
          <a:prstGeom prst="rect">
            <a:avLst/>
          </a:prstGeom>
        </p:spPr>
      </p:pic>
      <p:grpSp>
        <p:nvGrpSpPr>
          <p:cNvPr id="21" name="Group 20"/>
          <p:cNvGrpSpPr/>
          <p:nvPr/>
        </p:nvGrpSpPr>
        <p:grpSpPr>
          <a:xfrm>
            <a:off x="0" y="0"/>
            <a:ext cx="14630400" cy="747910"/>
            <a:chOff x="0" y="-35440"/>
            <a:chExt cx="14630400" cy="747910"/>
          </a:xfrm>
        </p:grpSpPr>
        <p:pic>
          <p:nvPicPr>
            <p:cNvPr id="22" name="Image 1" descr="preencoded.pn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434060" y="228600"/>
              <a:ext cx="967740" cy="48387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grpSp>
          <p:nvGrpSpPr>
            <p:cNvPr id="23" name="Group 22"/>
            <p:cNvGrpSpPr/>
            <p:nvPr/>
          </p:nvGrpSpPr>
          <p:grpSpPr>
            <a:xfrm>
              <a:off x="0" y="-35440"/>
              <a:ext cx="14630400" cy="209595"/>
              <a:chOff x="0" y="-35440"/>
              <a:chExt cx="14630400" cy="209595"/>
            </a:xfrm>
          </p:grpSpPr>
          <p:sp>
            <p:nvSpPr>
              <p:cNvPr id="24" name="Rectangle 23"/>
              <p:cNvSpPr/>
              <p:nvPr/>
            </p:nvSpPr>
            <p:spPr>
              <a:xfrm>
                <a:off x="0" y="-35438"/>
                <a:ext cx="4873752" cy="20959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4873752" y="-35439"/>
                <a:ext cx="4882896" cy="209593"/>
              </a:xfrm>
              <a:prstGeom prst="rect">
                <a:avLst/>
              </a:prstGeom>
              <a:solidFill>
                <a:srgbClr val="FF8D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" name="Rectangle 25"/>
              <p:cNvSpPr/>
              <p:nvPr/>
            </p:nvSpPr>
            <p:spPr>
              <a:xfrm>
                <a:off x="9756648" y="-35440"/>
                <a:ext cx="4873752" cy="209593"/>
              </a:xfrm>
              <a:prstGeom prst="rect">
                <a:avLst/>
              </a:prstGeom>
              <a:solidFill>
                <a:srgbClr val="EB4F3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92388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632704"/>
            <a:ext cx="7560112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solidFill>
                  <a:srgbClr val="F2F2F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Summary of Key Strategies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290845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F2F2F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Standardization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3489603"/>
            <a:ext cx="2845594" cy="25403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Standardization is a crucial strategy for scalability. It involves creating consistent processes and procedures across the organization, allowing for efficient replication and growth.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4200406" y="290845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F2F2F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Technology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4200406" y="3489603"/>
            <a:ext cx="2845594" cy="29032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Leveraging technology is essential for scaling a business. It can automate processes, improve efficiency, and enable rapid expansion without a proportional increase in costs.</a:t>
            </a:r>
            <a:endParaRPr lang="en-US" sz="1750" dirty="0"/>
          </a:p>
        </p:txBody>
      </p:sp>
      <p:sp>
        <p:nvSpPr>
          <p:cNvPr id="7" name="Text 5"/>
          <p:cNvSpPr/>
          <p:nvPr/>
        </p:nvSpPr>
        <p:spPr>
          <a:xfrm>
            <a:off x="7607022" y="290845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F2F2F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Flexible Costs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7607022" y="3489603"/>
            <a:ext cx="2845594" cy="25403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Implementing flexible cost structures allows businesses to adapt quickly to changing market conditions and scale operations up or down as needed.</a:t>
            </a:r>
            <a:endParaRPr lang="en-US" sz="1750" dirty="0"/>
          </a:p>
        </p:txBody>
      </p:sp>
      <p:sp>
        <p:nvSpPr>
          <p:cNvPr id="9" name="Text 7"/>
          <p:cNvSpPr/>
          <p:nvPr/>
        </p:nvSpPr>
        <p:spPr>
          <a:xfrm>
            <a:off x="11013638" y="290845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F2F2F3"/>
                </a:solidFill>
                <a:latin typeface="Poppins" pitchFamily="34" charset="0"/>
                <a:ea typeface="Poppins" pitchFamily="34" charset="-122"/>
                <a:cs typeface="Poppins" pitchFamily="34" charset="-120"/>
              </a:rPr>
              <a:t>Outsourcing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11013638" y="3489603"/>
            <a:ext cx="2845594" cy="25403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FFFFF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Outsourcing non-core functions can help businesses focus on their key competencies while still accessing necessary services, enabling faster and more efficient scaling.</a:t>
            </a:r>
            <a:endParaRPr lang="en-US" sz="1750" dirty="0"/>
          </a:p>
        </p:txBody>
      </p:sp>
      <p:pic>
        <p:nvPicPr>
          <p:cNvPr id="11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34060" y="228600"/>
            <a:ext cx="967740" cy="483870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0" y="0"/>
            <a:ext cx="14630400" cy="747910"/>
            <a:chOff x="0" y="-35440"/>
            <a:chExt cx="14630400" cy="747910"/>
          </a:xfrm>
        </p:grpSpPr>
        <p:pic>
          <p:nvPicPr>
            <p:cNvPr id="13" name="Image 1" descr="preencoded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3434060" y="228600"/>
              <a:ext cx="967740" cy="48387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grpSp>
          <p:nvGrpSpPr>
            <p:cNvPr id="14" name="Group 13"/>
            <p:cNvGrpSpPr/>
            <p:nvPr/>
          </p:nvGrpSpPr>
          <p:grpSpPr>
            <a:xfrm>
              <a:off x="0" y="-35440"/>
              <a:ext cx="14630400" cy="209595"/>
              <a:chOff x="0" y="-35440"/>
              <a:chExt cx="14630400" cy="209595"/>
            </a:xfrm>
          </p:grpSpPr>
          <p:sp>
            <p:nvSpPr>
              <p:cNvPr id="15" name="Rectangle 14"/>
              <p:cNvSpPr/>
              <p:nvPr/>
            </p:nvSpPr>
            <p:spPr>
              <a:xfrm>
                <a:off x="0" y="-35438"/>
                <a:ext cx="4873752" cy="20959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/>
              <p:cNvSpPr/>
              <p:nvPr/>
            </p:nvSpPr>
            <p:spPr>
              <a:xfrm>
                <a:off x="4873752" y="-35439"/>
                <a:ext cx="4882896" cy="209593"/>
              </a:xfrm>
              <a:prstGeom prst="rect">
                <a:avLst/>
              </a:prstGeom>
              <a:solidFill>
                <a:srgbClr val="FF8D2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/>
              <p:cNvSpPr/>
              <p:nvPr/>
            </p:nvSpPr>
            <p:spPr>
              <a:xfrm>
                <a:off x="9756648" y="-35440"/>
                <a:ext cx="4873752" cy="209593"/>
              </a:xfrm>
              <a:prstGeom prst="rect">
                <a:avLst/>
              </a:prstGeom>
              <a:solidFill>
                <a:srgbClr val="EB4F3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5509</TotalTime>
  <Words>698</Words>
  <Application>Microsoft Office PowerPoint</Application>
  <PresentationFormat>Custom</PresentationFormat>
  <Paragraphs>108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Poppins</vt:lpstr>
      <vt:lpstr>Roboto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Michael Padilla</cp:lastModifiedBy>
  <cp:revision>14</cp:revision>
  <dcterms:created xsi:type="dcterms:W3CDTF">2024-09-16T16:14:24Z</dcterms:created>
  <dcterms:modified xsi:type="dcterms:W3CDTF">2024-11-11T17:41:01Z</dcterms:modified>
</cp:coreProperties>
</file>